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4" r:id="rId4"/>
    <p:sldId id="293" r:id="rId5"/>
    <p:sldId id="266" r:id="rId6"/>
    <p:sldId id="267" r:id="rId7"/>
    <p:sldId id="292" r:id="rId8"/>
    <p:sldId id="279" r:id="rId9"/>
    <p:sldId id="273" r:id="rId10"/>
    <p:sldId id="282" r:id="rId11"/>
    <p:sldId id="286" r:id="rId12"/>
    <p:sldId id="289" r:id="rId13"/>
    <p:sldId id="288" r:id="rId14"/>
    <p:sldId id="287" r:id="rId15"/>
    <p:sldId id="277" r:id="rId16"/>
    <p:sldId id="291" r:id="rId17"/>
    <p:sldId id="271" r:id="rId18"/>
    <p:sldId id="270" r:id="rId19"/>
    <p:sldId id="258" r:id="rId20"/>
    <p:sldId id="259" r:id="rId21"/>
    <p:sldId id="260" r:id="rId22"/>
    <p:sldId id="261" r:id="rId23"/>
    <p:sldId id="262" r:id="rId24"/>
    <p:sldId id="274" r:id="rId25"/>
    <p:sldId id="272" r:id="rId26"/>
    <p:sldId id="284" r:id="rId27"/>
    <p:sldId id="27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12710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9537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6435968"/>
            <a:ext cx="12192000" cy="4220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2" descr="http://www.groen-heemvalkenswaard.nl/wp-content/uploads/2015/01/cropped-Logo-15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6326" y="5909430"/>
            <a:ext cx="1123686" cy="7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01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1695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9651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224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2746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878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264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943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2105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3979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E97C-6853-4466-9BAA-3F42CFFA0342}" type="datetimeFigureOut">
              <a:rPr lang="nl-NL" smtClean="0"/>
              <a:pPr/>
              <a:t>13-3-2017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7941-1737-4498-B7B5-AE98620FCAF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648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E97C-6853-4466-9BAA-3F42CFFA0342}" type="datetimeFigureOut">
              <a:rPr lang="nl-NL" smtClean="0"/>
              <a:pPr/>
              <a:t>13-3-2017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7941-1737-4498-B7B5-AE98620FCAF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346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Groen en Heem Valkenswaard e.o.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0525" y="3604343"/>
            <a:ext cx="10515600" cy="203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5400" dirty="0" smtClean="0"/>
              <a:t>Informatiebijeenkomst</a:t>
            </a:r>
          </a:p>
          <a:p>
            <a:pPr marL="0" indent="0" algn="ctr">
              <a:buNone/>
            </a:pPr>
            <a:r>
              <a:rPr lang="nl-NL" sz="5400" dirty="0" smtClean="0"/>
              <a:t>welkom </a:t>
            </a:r>
          </a:p>
          <a:p>
            <a:pPr marL="0" indent="0" algn="ctr">
              <a:buNone/>
            </a:pPr>
            <a:r>
              <a:rPr lang="nl-NL" dirty="0" smtClean="0"/>
              <a:t>13 </a:t>
            </a:r>
            <a:r>
              <a:rPr lang="nl-NL" dirty="0"/>
              <a:t>maart 2017</a:t>
            </a:r>
          </a:p>
        </p:txBody>
      </p:sp>
      <p:pic>
        <p:nvPicPr>
          <p:cNvPr id="8" name="Picture 8" descr="Afbeeldingsresultaat voor nieuwsgierige eekho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115" y="1264000"/>
            <a:ext cx="3137045" cy="20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l.zooverresources.com/images/E473709L7B2786811D0W900H675/Venbergse-Watermol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3596" y="1263999"/>
            <a:ext cx="2728404" cy="20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content-ams3-1.xx.fbcdn.net/v/t1.0-9/16174970_1750790978572860_4867059443431959167_n.jpg?oh=9b2b95c63e1142a2a23025e02fbe18ed&amp;oe=59349C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56" y="1264001"/>
            <a:ext cx="2698303" cy="20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eurocirc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441" y="1263999"/>
            <a:ext cx="4079155" cy="20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9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Westparallel/N69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825625"/>
            <a:ext cx="10850880" cy="4351338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Stichting Oplossing N69 en BMF hadden </a:t>
            </a:r>
            <a:r>
              <a:rPr lang="nl-NL" dirty="0" err="1" smtClean="0"/>
              <a:t>oa</a:t>
            </a:r>
            <a:r>
              <a:rPr lang="nl-NL" dirty="0" smtClean="0"/>
              <a:t> bezwaar tegen het PIP omdat: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C00000"/>
                </a:solidFill>
              </a:rPr>
              <a:t>Het extra verkeer op 3 km van de Hogt veroorzaakt ellende op de A67.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C00000"/>
                </a:solidFill>
              </a:rPr>
              <a:t>De weg zorgt ervoor dat beschermde soorten verdwijnen uit het gebied.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C00000"/>
                </a:solidFill>
              </a:rPr>
              <a:t>De weg vernielt de breuklijn ter hoogte van de Broekhovenseweg.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00B050"/>
                </a:solidFill>
              </a:rPr>
              <a:t>Voor het verleggen van de koolwaterstofleiding van DSM (SABIC) is een veiligheidsanalyse nodig.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00B050"/>
                </a:solidFill>
              </a:rPr>
              <a:t>De weg brengt teveel stikstof op enkele N2000 gebieden.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00B050"/>
                </a:solidFill>
              </a:rPr>
              <a:t>De compensatie van verloren gegane natuur is niet goed geregeld. 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Westparallel/N69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825625"/>
            <a:ext cx="10850880" cy="4351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dirty="0" smtClean="0"/>
              <a:t>De waarde van de Keersopperbeemden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 smtClean="0"/>
              <a:t>N2000 sinds 2013. </a:t>
            </a:r>
            <a:r>
              <a:rPr lang="nl-NL" dirty="0" err="1" smtClean="0"/>
              <a:t>Beekbegeleidend</a:t>
            </a:r>
            <a:r>
              <a:rPr lang="nl-NL" dirty="0" smtClean="0"/>
              <a:t> (alluviaal) bos H91E0C met uitbreidingsopdracht.</a:t>
            </a:r>
          </a:p>
          <a:p>
            <a:r>
              <a:rPr lang="nl-NL" dirty="0" smtClean="0"/>
              <a:t>Zeldzaam natuurtype in heel Europa: agrarische activiteit overal in de beek- en rivierdalen: vruchtbaar, water beschikbaar.</a:t>
            </a:r>
          </a:p>
          <a:p>
            <a:r>
              <a:rPr lang="nl-NL" dirty="0" smtClean="0"/>
              <a:t>Beken </a:t>
            </a:r>
            <a:r>
              <a:rPr lang="nl-NL" dirty="0"/>
              <a:t>worden vernield (normalisatie) om waterstand te kunnen reguleren: verdroging.</a:t>
            </a:r>
          </a:p>
          <a:p>
            <a:r>
              <a:rPr lang="nl-NL" dirty="0" smtClean="0"/>
              <a:t>Soorten </a:t>
            </a:r>
            <a:r>
              <a:rPr lang="nl-NL" dirty="0"/>
              <a:t>die kenmerkend zijn: Zwarte els, Dotterbloem, Holpijp, Grote boterbloem, </a:t>
            </a:r>
            <a:r>
              <a:rPr lang="nl-NL" dirty="0" err="1"/>
              <a:t>Slangewortel</a:t>
            </a:r>
            <a:r>
              <a:rPr lang="nl-NL" dirty="0"/>
              <a:t>, Gele lis, diverse zeggensoorten waaronder Elzenzegge, Pluimzegge, Scherpe zegge, </a:t>
            </a:r>
            <a:r>
              <a:rPr lang="nl-NL" dirty="0" err="1"/>
              <a:t>Cyperzegge</a:t>
            </a:r>
            <a:r>
              <a:rPr lang="nl-NL" dirty="0"/>
              <a:t>, IJle zegge.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21533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Westparallel/N69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825625"/>
            <a:ext cx="10850880" cy="4351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nl-NL" dirty="0" smtClean="0"/>
              <a:t>De waarde van de Keersopperbeemden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/>
              <a:t>Essentieel is de wisseling van grondwaterstand: hoog in de winter, laag in de zomer. En droge delen en natte delen in het bos.</a:t>
            </a:r>
          </a:p>
          <a:p>
            <a:r>
              <a:rPr lang="nl-NL" dirty="0" smtClean="0"/>
              <a:t>Te hoog of te lang nat: bepaalde soorten sterven.</a:t>
            </a:r>
          </a:p>
          <a:p>
            <a:r>
              <a:rPr lang="nl-NL" dirty="0" smtClean="0"/>
              <a:t>Te laag of te lang droog: andere soorten sterven.  </a:t>
            </a:r>
          </a:p>
          <a:p>
            <a:r>
              <a:rPr lang="nl-NL" dirty="0" smtClean="0"/>
              <a:t>Door de wisselende waterstanden en toevloed van kwelwater ontstaat een heel kwetsbaar chemisch evenwicht. </a:t>
            </a:r>
          </a:p>
        </p:txBody>
      </p:sp>
    </p:spTree>
    <p:extLst>
      <p:ext uri="{BB962C8B-B14F-4D97-AF65-F5344CB8AC3E}">
        <p14:creationId xmlns:p14="http://schemas.microsoft.com/office/powerpoint/2010/main" xmlns="" val="31544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Westparallel/N69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825625"/>
            <a:ext cx="1085088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dirty="0" smtClean="0"/>
              <a:t>De waarde van de Keersopperbeemden</a:t>
            </a:r>
            <a:endParaRPr lang="nl-NL" dirty="0" smtClean="0">
              <a:solidFill>
                <a:srgbClr val="00B050"/>
              </a:solidFill>
            </a:endParaRPr>
          </a:p>
        </p:txBody>
      </p:sp>
      <p:pic>
        <p:nvPicPr>
          <p:cNvPr id="5" name="Afbeelding 4"/>
          <p:cNvPicPr/>
          <p:nvPr/>
        </p:nvPicPr>
        <p:blipFill rotWithShape="1">
          <a:blip r:embed="rId2" cstate="print"/>
          <a:srcRect l="4465" t="23235" r="48907" b="13823"/>
          <a:stretch/>
        </p:blipFill>
        <p:spPr bwMode="auto">
          <a:xfrm>
            <a:off x="741044" y="2457450"/>
            <a:ext cx="4665346" cy="3497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hthoek 3"/>
          <p:cNvSpPr/>
          <p:nvPr/>
        </p:nvSpPr>
        <p:spPr>
          <a:xfrm>
            <a:off x="5680710" y="2457450"/>
            <a:ext cx="582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De stamvoeten van elzen </a:t>
            </a:r>
            <a:r>
              <a:rPr lang="nl-NL" sz="2400" dirty="0"/>
              <a:t>en </a:t>
            </a:r>
            <a:r>
              <a:rPr lang="nl-NL" sz="2400" dirty="0" smtClean="0"/>
              <a:t>de zeggenpollen</a:t>
            </a:r>
            <a:r>
              <a:rPr lang="nl-NL" sz="2400" dirty="0"/>
              <a:t>, zoals hier in een broekbos </a:t>
            </a:r>
            <a:r>
              <a:rPr lang="nl-NL" sz="2400" dirty="0" smtClean="0"/>
              <a:t>langs de </a:t>
            </a:r>
            <a:r>
              <a:rPr lang="nl-NL" sz="2400" dirty="0" err="1"/>
              <a:t>Strijper</a:t>
            </a:r>
            <a:r>
              <a:rPr lang="nl-NL" sz="2400" dirty="0"/>
              <a:t> Aa (</a:t>
            </a:r>
            <a:r>
              <a:rPr lang="nl-NL" sz="2400" dirty="0" smtClean="0"/>
              <a:t>Leenderstrijp) bieden droge overwinteringsplaatsen voor insecten en andere ongewervelden. De plaatsen waar water blijft staan bieden overwinteringsplaatsen voor in het water levende insecten etc.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27258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Westparallel/N69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325880"/>
            <a:ext cx="10850880" cy="4851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dirty="0" smtClean="0"/>
              <a:t>De waarde van de Keersopperbeemden</a:t>
            </a:r>
          </a:p>
          <a:p>
            <a:pPr>
              <a:buNone/>
            </a:pPr>
            <a:r>
              <a:rPr lang="nl-NL" dirty="0" smtClean="0">
                <a:solidFill>
                  <a:srgbClr val="00B050"/>
                </a:solidFill>
              </a:rPr>
              <a:t>Teveel voeding: brandnetel/braam	Juiste voeding: veel soorten</a:t>
            </a:r>
            <a:endParaRPr lang="nl-NL" dirty="0">
              <a:solidFill>
                <a:srgbClr val="00B050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nl-NL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nl-NL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nl-NL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nl-NL" dirty="0" smtClean="0">
              <a:solidFill>
                <a:srgbClr val="00B050"/>
              </a:solidFill>
            </a:endParaRPr>
          </a:p>
        </p:txBody>
      </p:sp>
      <p:pic>
        <p:nvPicPr>
          <p:cNvPr id="5" name="Afbeelding 4"/>
          <p:cNvPicPr/>
          <p:nvPr/>
        </p:nvPicPr>
        <p:blipFill rotWithShape="1">
          <a:blip r:embed="rId2" cstate="print"/>
          <a:srcRect l="52954" t="36775" r="6552" b="10326"/>
          <a:stretch/>
        </p:blipFill>
        <p:spPr bwMode="auto">
          <a:xfrm>
            <a:off x="6080759" y="2354580"/>
            <a:ext cx="5811203" cy="3954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Afbeelding 5"/>
          <p:cNvPicPr/>
          <p:nvPr/>
        </p:nvPicPr>
        <p:blipFill rotWithShape="1">
          <a:blip r:embed="rId3" cstate="print"/>
          <a:srcRect l="14984" t="22608" r="29316" b="6667"/>
          <a:stretch/>
        </p:blipFill>
        <p:spPr bwMode="auto">
          <a:xfrm>
            <a:off x="246697" y="2369820"/>
            <a:ext cx="4988243" cy="3939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870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Eurocircuit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00200" y="2787650"/>
            <a:ext cx="8381999" cy="1184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5362" name="Picture 2" descr="Afbeeldingsresultaat voor eurocirc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400" y="1399269"/>
            <a:ext cx="7877175" cy="4962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18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Oktober 2016: petitie omwonenden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400" dirty="0" smtClean="0"/>
              <a:t>Petitie aangeboden aan gemeente met handtekeningen ruim 450</a:t>
            </a:r>
          </a:p>
          <a:p>
            <a:pPr>
              <a:buNone/>
            </a:pPr>
            <a:r>
              <a:rPr lang="nl-NL" sz="2400" dirty="0" smtClean="0"/>
              <a:t>huishoudens uit directe omgeving, naar aanleiding van klachten en </a:t>
            </a:r>
          </a:p>
          <a:p>
            <a:pPr>
              <a:buNone/>
            </a:pPr>
            <a:r>
              <a:rPr lang="nl-NL" sz="2400" dirty="0" smtClean="0"/>
              <a:t>uitbreidingsplannen gemeente</a:t>
            </a:r>
          </a:p>
          <a:p>
            <a:pPr>
              <a:buNone/>
            </a:pPr>
            <a:r>
              <a:rPr lang="nl-NL" sz="2400" dirty="0" smtClean="0"/>
              <a:t>Klachten bijvoorbeeld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veelvuldig overschrijding toegestane openingsuren van 8 uren per week</a:t>
            </a:r>
          </a:p>
          <a:p>
            <a:pPr lvl="1"/>
            <a:r>
              <a:rPr lang="nl-NL" dirty="0" smtClean="0"/>
              <a:t>veelvuldig overschrijding toegestane crossactiviteiten tijdens weekenden, zowel op zaterdag als zondag</a:t>
            </a:r>
          </a:p>
          <a:p>
            <a:pPr lvl="1"/>
            <a:r>
              <a:rPr lang="nl-NL" dirty="0" smtClean="0"/>
              <a:t>crossen op deel voormalige vuilstort niet toegestaan in bestemmingsplan</a:t>
            </a:r>
          </a:p>
          <a:p>
            <a:pPr lvl="1"/>
            <a:r>
              <a:rPr lang="nl-NL" dirty="0" smtClean="0"/>
              <a:t>verstoring Natura2000- stiltegebied </a:t>
            </a:r>
            <a:r>
              <a:rPr lang="nl-NL" dirty="0" err="1" smtClean="0"/>
              <a:t>Malpie</a:t>
            </a:r>
            <a:r>
              <a:rPr lang="nl-NL" dirty="0" smtClean="0"/>
              <a:t>, te veel stikstofneerslag</a:t>
            </a:r>
          </a:p>
          <a:p>
            <a:pPr lvl="1"/>
            <a:r>
              <a:rPr lang="nl-NL" dirty="0" smtClean="0"/>
              <a:t>omwonenden ervaren stankoverlast</a:t>
            </a:r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Bestemmingsplan is uit 1977, milieuvergunningen zijn uit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Enquête Eurocircuit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Januari 2017: enquête ter verkrijging breder en genuanceerder beeld</a:t>
            </a:r>
          </a:p>
          <a:p>
            <a:endParaRPr lang="nl-NL" dirty="0" smtClean="0"/>
          </a:p>
          <a:p>
            <a:r>
              <a:rPr lang="nl-NL" dirty="0" smtClean="0"/>
              <a:t>Steekproefgrootte: n= ca 360</a:t>
            </a:r>
          </a:p>
          <a:p>
            <a:endParaRPr lang="nl-NL" dirty="0" smtClean="0"/>
          </a:p>
          <a:p>
            <a:r>
              <a:rPr lang="nl-NL" dirty="0" smtClean="0"/>
              <a:t>Respons: 82 (23%)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4557"/>
            <a:ext cx="7225491" cy="47804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62452" cy="65580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835588" y="17128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“ik woon aan het andere eind van Valkenswaard, maar zelfs daar hoor ik als de wind "gunstig" staat het lawaai</a:t>
            </a:r>
            <a:r>
              <a:rPr lang="nl-NL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”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835588" y="27432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“I</a:t>
            </a:r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 ervaar geen directe overlast, maar maak me vooral zorgen om natuur en milieu”</a:t>
            </a: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734" y="3426371"/>
            <a:ext cx="5005232" cy="23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7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240338" y="1368628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“Elke woensdagmiddag!”</a:t>
            </a:r>
            <a:endParaRPr lang="nl-NL" i="1" dirty="0"/>
          </a:p>
        </p:txBody>
      </p:sp>
      <p:sp>
        <p:nvSpPr>
          <p:cNvPr id="6" name="Rechthoek 5"/>
          <p:cNvSpPr/>
          <p:nvPr/>
        </p:nvSpPr>
        <p:spPr>
          <a:xfrm>
            <a:off x="6240338" y="2019215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“Alleen in de zomer bij zuidenwind”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6240338" y="2669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“alleen als de wind mijn richting in staat en vooral in de zomermaanden als je buiten </a:t>
            </a:r>
            <a:r>
              <a:rPr lang="nl-NL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z</a:t>
            </a:r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it”</a:t>
            </a:r>
            <a:endParaRPr lang="nl-NL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4" y="1368628"/>
            <a:ext cx="6267450" cy="4495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152" y="3354508"/>
            <a:ext cx="5821594" cy="26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400" dirty="0" smtClean="0"/>
              <a:t>19:45 Introductie Groen en Heem Valkenswaard e.o. (Lambert de Brouwer)</a:t>
            </a:r>
          </a:p>
          <a:p>
            <a:pPr>
              <a:buNone/>
            </a:pPr>
            <a:r>
              <a:rPr lang="nl-NL" sz="2400" dirty="0" smtClean="0"/>
              <a:t>20:00 Stand van zaken </a:t>
            </a:r>
            <a:r>
              <a:rPr lang="nl-NL" sz="2400" dirty="0" err="1" smtClean="0"/>
              <a:t>Westparallel</a:t>
            </a:r>
            <a:r>
              <a:rPr lang="nl-NL" sz="2400" dirty="0" smtClean="0"/>
              <a:t>/N69 (Ton </a:t>
            </a:r>
            <a:r>
              <a:rPr lang="nl-NL" sz="2400" dirty="0" err="1" smtClean="0"/>
              <a:t>Zwerts</a:t>
            </a:r>
            <a:r>
              <a:rPr lang="nl-NL" sz="2400" dirty="0" smtClean="0"/>
              <a:t>, </a:t>
            </a:r>
            <a:r>
              <a:rPr lang="nl-NL" sz="2400" dirty="0" err="1" smtClean="0"/>
              <a:t>vz</a:t>
            </a:r>
            <a:r>
              <a:rPr lang="nl-NL" sz="2400" dirty="0" smtClean="0"/>
              <a:t> Stichting Oplossing N69)</a:t>
            </a:r>
          </a:p>
          <a:p>
            <a:pPr>
              <a:buNone/>
            </a:pPr>
            <a:r>
              <a:rPr lang="nl-NL" sz="2400" dirty="0" smtClean="0"/>
              <a:t>	- natuurwaarden Natura2000-gebied met </a:t>
            </a:r>
            <a:r>
              <a:rPr lang="nl-NL" sz="2400" dirty="0" err="1" smtClean="0"/>
              <a:t>o.a</a:t>
            </a:r>
            <a:r>
              <a:rPr lang="nl-NL" sz="2400" dirty="0" smtClean="0"/>
              <a:t> </a:t>
            </a:r>
            <a:r>
              <a:rPr lang="nl-NL" sz="2400" dirty="0" err="1" smtClean="0"/>
              <a:t>Keersopperbeemden</a:t>
            </a:r>
            <a:r>
              <a:rPr lang="nl-NL" sz="2400" dirty="0" smtClean="0"/>
              <a:t>,</a:t>
            </a:r>
          </a:p>
          <a:p>
            <a:pPr>
              <a:buNone/>
            </a:pPr>
            <a:r>
              <a:rPr lang="nl-NL" sz="2400" dirty="0" smtClean="0"/>
              <a:t>	- actuele status beroep Raad van State</a:t>
            </a:r>
          </a:p>
          <a:p>
            <a:pPr>
              <a:buNone/>
            </a:pPr>
            <a:r>
              <a:rPr lang="nl-NL" sz="2400" dirty="0" smtClean="0"/>
              <a:t>20:30 Resultaten recente enquête Eurocircuit (Bas Verbeek)</a:t>
            </a:r>
          </a:p>
          <a:p>
            <a:pPr>
              <a:buNone/>
            </a:pPr>
            <a:r>
              <a:rPr lang="nl-NL" sz="2400" dirty="0" smtClean="0"/>
              <a:t>21:00 Vragen en discussie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6231"/>
            <a:ext cx="6005096" cy="42081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862221" y="16055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“zelfs in onze wijk Het Gegraaf klinkt het geluid sterk door, zeker bij bepaalde wind”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3804" y="2511972"/>
            <a:ext cx="5763453" cy="3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0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37175"/>
            <a:ext cx="6238875" cy="44005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692" y="3628560"/>
            <a:ext cx="6013142" cy="24569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443562" y="1897713"/>
            <a:ext cx="5483733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“Overlast is afhankelijk van de windrichting. Overlast alleen bij zuidwesten wind.”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“minder gasten komen.”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i="1" dirty="0">
                <a:latin typeface="Arial" panose="020B0604020202020204" pitchFamily="34" charset="0"/>
                <a:ea typeface="Calibri" panose="020F0502020204030204" pitchFamily="34" charset="0"/>
              </a:rPr>
              <a:t>“Overlast voor flora en fauna en natuurgenot”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82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99" y="1556427"/>
            <a:ext cx="6267450" cy="4581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593149" y="1524593"/>
            <a:ext cx="5160885" cy="298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“niet nodig alleen zeurders ervaren overlast.”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iets gedaan kan worden aan de geluidsoverlast. In 2016 is er eenmalig een disco evenement geweest op het Eurocircuit waarbij zelfs in gesloten woning overlast niet te harden </a:t>
            </a:r>
            <a:r>
              <a:rPr lang="nl-N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nl-N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“twee grootschalige evenementen gedogen: GP Motorsport en </a:t>
            </a:r>
            <a:r>
              <a:rPr lang="nl-N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Proloog </a:t>
            </a: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Dakar.”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155" y="3967785"/>
            <a:ext cx="5172395" cy="22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0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979850" y="1854097"/>
            <a:ext cx="5827451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“Geen in deze groene omgeving, deze locatie is niet geschikt voor verdere evenementen”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“10 evenementen per jaar zou mijn voorkeur hebben. geen </a:t>
            </a:r>
            <a:r>
              <a:rPr lang="nl-NL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aktiviteiten</a:t>
            </a:r>
            <a:r>
              <a:rPr lang="nl-N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de week zoals slippen en driften</a:t>
            </a:r>
            <a:r>
              <a:rPr lang="nl-N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25" y="1301365"/>
            <a:ext cx="5596627" cy="47035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176" y="3358709"/>
            <a:ext cx="6248400" cy="21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8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7 - 8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7280" y="1656949"/>
            <a:ext cx="9699594" cy="35453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Wat is uw postcode?</a:t>
            </a:r>
          </a:p>
          <a:p>
            <a:pPr marL="0" indent="0">
              <a:buNone/>
            </a:pPr>
            <a:r>
              <a:rPr lang="nl-NL" dirty="0"/>
              <a:t>Beantwoord: 71    Overgeslagen: 10</a:t>
            </a:r>
          </a:p>
          <a:p>
            <a:endParaRPr lang="nl-NL" dirty="0"/>
          </a:p>
          <a:p>
            <a:r>
              <a:rPr lang="nl-NL" dirty="0"/>
              <a:t>5551	37  gebied: Dommelen</a:t>
            </a:r>
          </a:p>
          <a:p>
            <a:r>
              <a:rPr lang="nl-NL" dirty="0"/>
              <a:t>5552	17  gebied: het Gegraaf</a:t>
            </a:r>
          </a:p>
          <a:p>
            <a:r>
              <a:rPr lang="nl-NL" dirty="0"/>
              <a:t>5581	2    gebied: Waalre</a:t>
            </a:r>
          </a:p>
          <a:p>
            <a:r>
              <a:rPr lang="nl-NL" dirty="0"/>
              <a:t>5554	3    gebied: Hoge Akkers</a:t>
            </a:r>
          </a:p>
          <a:p>
            <a:r>
              <a:rPr lang="nl-NL" dirty="0"/>
              <a:t>5555	3    gebied: Industrieterrein Schaapsloop</a:t>
            </a:r>
          </a:p>
          <a:p>
            <a:r>
              <a:rPr lang="nl-NL" dirty="0"/>
              <a:t>5563	7    gebied: Loveren en </a:t>
            </a:r>
            <a:r>
              <a:rPr lang="nl-NL" dirty="0" err="1"/>
              <a:t>Braambosch</a:t>
            </a:r>
            <a:endParaRPr lang="nl-NL" dirty="0"/>
          </a:p>
          <a:p>
            <a:r>
              <a:rPr lang="nl-NL" dirty="0"/>
              <a:t>Anders	2</a:t>
            </a:r>
          </a:p>
        </p:txBody>
      </p:sp>
    </p:spTree>
    <p:extLst>
      <p:ext uri="{BB962C8B-B14F-4D97-AF65-F5344CB8AC3E}">
        <p14:creationId xmlns:p14="http://schemas.microsoft.com/office/powerpoint/2010/main" xmlns="" val="39019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Mogelijke toekomst Eurocircuit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plan </a:t>
            </a:r>
            <a:r>
              <a:rPr lang="nl-NL" dirty="0" err="1" smtClean="0"/>
              <a:t>Groote</a:t>
            </a:r>
            <a:r>
              <a:rPr lang="nl-NL" dirty="0" smtClean="0"/>
              <a:t> Heide ligt accent op “rust en natuur”.</a:t>
            </a:r>
          </a:p>
          <a:p>
            <a:endParaRPr lang="nl-NL" dirty="0" smtClean="0"/>
          </a:p>
          <a:p>
            <a:r>
              <a:rPr lang="nl-NL" dirty="0" smtClean="0"/>
              <a:t>Omvorming van race- en crossactiviteiten naar “geluidloze” elektrische activiteiten</a:t>
            </a:r>
            <a:endParaRPr lang="nl-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Actualiteit Eurocircuit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 juridische procedures lopende vanwege niet handhaven door gemeente</a:t>
            </a:r>
          </a:p>
          <a:p>
            <a:r>
              <a:rPr lang="nl-NL" dirty="0" smtClean="0"/>
              <a:t>Rechtbank Oost Brabant 24 februari, uitspraak verwacht rond 10 april</a:t>
            </a:r>
          </a:p>
          <a:p>
            <a:r>
              <a:rPr lang="nl-NL" dirty="0" smtClean="0"/>
              <a:t>Raad van State, beroep tegen uitspraak Rechtbank in december, zittingsdatum nog niet vastgesteld</a:t>
            </a:r>
          </a:p>
          <a:p>
            <a:endParaRPr lang="nl-NL" dirty="0" smtClean="0"/>
          </a:p>
          <a:p>
            <a:r>
              <a:rPr lang="nl-NL" dirty="0" smtClean="0"/>
              <a:t>Gemeente probeert huidige situatie “conserverend” te legaliseren in bestemmingsplan Buitengebied</a:t>
            </a:r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en discussie</a:t>
            </a:r>
            <a:endParaRPr lang="nl-NL" dirty="0"/>
          </a:p>
        </p:txBody>
      </p:sp>
      <p:pic>
        <p:nvPicPr>
          <p:cNvPr id="1028" name="Picture 4" descr="Afbeeldingsresultaat voor vragen en discus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083" y="3245851"/>
            <a:ext cx="3801245" cy="28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087828" y="2057395"/>
            <a:ext cx="5425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Wij danken u voor uw aandacht</a:t>
            </a:r>
          </a:p>
        </p:txBody>
      </p:sp>
    </p:spTree>
    <p:extLst>
      <p:ext uri="{BB962C8B-B14F-4D97-AF65-F5344CB8AC3E}">
        <p14:creationId xmlns:p14="http://schemas.microsoft.com/office/powerpoint/2010/main" xmlns="" val="164627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 en Heem Valkenswaard e.o.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3425" y="154940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Statutaire doelstelling luidt: </a:t>
            </a:r>
          </a:p>
          <a:p>
            <a:pPr>
              <a:buNone/>
            </a:pPr>
            <a:endParaRPr lang="nl-NL" i="1" dirty="0"/>
          </a:p>
          <a:p>
            <a:pPr>
              <a:buNone/>
            </a:pPr>
            <a:r>
              <a:rPr lang="nl-NL" i="1" dirty="0" smtClean="0"/>
              <a:t>“Behoud, ontwikkeling en versterking natuur, milieu,cultuurhistorie (erfgoed)”</a:t>
            </a:r>
          </a:p>
          <a:p>
            <a:pPr fontAlgn="base">
              <a:buNone/>
            </a:pPr>
            <a:endParaRPr lang="nl-NL" sz="2300" dirty="0" smtClean="0"/>
          </a:p>
          <a:p>
            <a:pPr fontAlgn="base">
              <a:buNone/>
            </a:pPr>
            <a:r>
              <a:rPr lang="nl-NL" sz="2300" i="1" dirty="0" smtClean="0"/>
              <a:t>Cultuurhistorie: daaronder vallen (monumentale) bouwwerken maar bijvoorbeeld ook landschappelijke</a:t>
            </a:r>
          </a:p>
          <a:p>
            <a:pPr fontAlgn="base">
              <a:buNone/>
            </a:pPr>
            <a:r>
              <a:rPr lang="nl-NL" sz="2300" i="1" dirty="0" smtClean="0"/>
              <a:t>gebieden met patronen zoals beekdalen, wallen, hagen, akkers, polders.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i="1" dirty="0" smtClean="0"/>
              <a:t>Groen en Heem is, sinds juni 2015, rechtsopvolger van Milieuwerkgroep Valkenswaard, </a:t>
            </a:r>
          </a:p>
          <a:p>
            <a:pPr>
              <a:buNone/>
            </a:pPr>
            <a:endParaRPr lang="nl-NL" i="1" dirty="0" smtClean="0"/>
          </a:p>
          <a:p>
            <a:pPr>
              <a:buNone/>
            </a:pPr>
            <a:r>
              <a:rPr lang="nl-NL" i="1" dirty="0" smtClean="0"/>
              <a:t>In 2016 fusie met: </a:t>
            </a:r>
          </a:p>
          <a:p>
            <a:pPr>
              <a:buNone/>
            </a:pPr>
            <a:r>
              <a:rPr lang="nl-NL" i="1" dirty="0" smtClean="0"/>
              <a:t>- Vereniging Natuurbehoud Valkenswaard</a:t>
            </a:r>
          </a:p>
          <a:p>
            <a:pPr>
              <a:buNone/>
            </a:pPr>
            <a:r>
              <a:rPr lang="nl-NL" i="1" dirty="0" smtClean="0"/>
              <a:t>- Vereniging Natuurbehoud </a:t>
            </a:r>
            <a:r>
              <a:rPr lang="nl-NL" i="1" dirty="0" err="1" smtClean="0"/>
              <a:t>Waalre</a:t>
            </a:r>
            <a:endParaRPr lang="nl-NL" i="1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realisatie doelstelling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Samenwerking met overheden, betrokkenheid bij planvorming</a:t>
            </a:r>
          </a:p>
          <a:p>
            <a:r>
              <a:rPr lang="nl-NL" dirty="0" smtClean="0"/>
              <a:t>Bieden van platform voor inwoners Valkenswaard en omstreken</a:t>
            </a:r>
          </a:p>
          <a:p>
            <a:r>
              <a:rPr lang="nl-NL" dirty="0" smtClean="0"/>
              <a:t>Samenwerking met verwante verenigingen/groeperingen</a:t>
            </a:r>
          </a:p>
          <a:p>
            <a:r>
              <a:rPr lang="nl-NL" dirty="0" smtClean="0"/>
              <a:t>Ontwikkeling kennis en expertise:</a:t>
            </a:r>
          </a:p>
          <a:p>
            <a:pPr lvl="1">
              <a:buFontTx/>
              <a:buChar char="-"/>
            </a:pPr>
            <a:r>
              <a:rPr lang="nl-NL" dirty="0" smtClean="0"/>
              <a:t>Inhoudelijk, korte lijnen naar deskundigen</a:t>
            </a:r>
          </a:p>
          <a:p>
            <a:pPr lvl="1">
              <a:buFontTx/>
              <a:buChar char="-"/>
            </a:pPr>
            <a:r>
              <a:rPr lang="nl-NL" dirty="0" smtClean="0"/>
              <a:t>ruimtelijke ordening, planologie, bestuursrechtelijk, </a:t>
            </a:r>
            <a:r>
              <a:rPr lang="nl-NL" dirty="0" err="1" smtClean="0"/>
              <a:t>etc</a:t>
            </a:r>
            <a:endParaRPr lang="nl-NL" dirty="0" smtClean="0"/>
          </a:p>
          <a:p>
            <a:r>
              <a:rPr lang="nl-NL" dirty="0" smtClean="0"/>
              <a:t>Organiseren van wandelingen/excursies/lezingen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Dossiers,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N69/</a:t>
            </a:r>
            <a:r>
              <a:rPr lang="nl-NL" dirty="0" err="1" smtClean="0"/>
              <a:t>Westparallel</a:t>
            </a:r>
            <a:endParaRPr lang="nl-NL" dirty="0" smtClean="0"/>
          </a:p>
          <a:p>
            <a:r>
              <a:rPr lang="nl-NL" dirty="0" smtClean="0"/>
              <a:t>Dommelkwartier</a:t>
            </a:r>
          </a:p>
          <a:p>
            <a:r>
              <a:rPr lang="nl-NL" dirty="0" smtClean="0"/>
              <a:t>Fietspad Oude Spoorbaan</a:t>
            </a:r>
          </a:p>
          <a:p>
            <a:r>
              <a:rPr lang="nl-NL" dirty="0" err="1" smtClean="0"/>
              <a:t>Wellnesscentrum</a:t>
            </a:r>
            <a:r>
              <a:rPr lang="nl-NL" dirty="0" smtClean="0"/>
              <a:t> den Dries</a:t>
            </a:r>
          </a:p>
          <a:p>
            <a:r>
              <a:rPr lang="nl-NL" dirty="0" smtClean="0"/>
              <a:t>Sloop muur en schoorsteen Pastorie Nicolaaskerk</a:t>
            </a:r>
          </a:p>
          <a:p>
            <a:r>
              <a:rPr lang="nl-NL" dirty="0" smtClean="0"/>
              <a:t>Eurocircuit</a:t>
            </a:r>
          </a:p>
          <a:p>
            <a:r>
              <a:rPr lang="nl-NL" dirty="0" smtClean="0"/>
              <a:t>Milieubeleidsplan/Groenstructuurplan</a:t>
            </a:r>
          </a:p>
          <a:p>
            <a:r>
              <a:rPr lang="nl-NL" dirty="0" smtClean="0"/>
              <a:t>Planvorming </a:t>
            </a:r>
            <a:r>
              <a:rPr lang="nl-NL" dirty="0" err="1" smtClean="0"/>
              <a:t>Groote</a:t>
            </a:r>
            <a:r>
              <a:rPr lang="nl-NL" dirty="0" smtClean="0"/>
              <a:t> Heide</a:t>
            </a:r>
          </a:p>
          <a:p>
            <a:r>
              <a:rPr lang="nl-NL" dirty="0" err="1" smtClean="0"/>
              <a:t>etc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Aantal leden: 125</a:t>
            </a:r>
          </a:p>
          <a:p>
            <a:r>
              <a:rPr lang="nl-NL" dirty="0" smtClean="0"/>
              <a:t>Aantal sympathisanten: ± 500 </a:t>
            </a:r>
          </a:p>
          <a:p>
            <a:pPr>
              <a:buNone/>
            </a:pPr>
            <a:r>
              <a:rPr lang="nl-NL" sz="2600" dirty="0" smtClean="0"/>
              <a:t>(via ondersteuningsmails, mailadressenbestand lopende dossiers, verspreiding nieuwsbrief, </a:t>
            </a:r>
            <a:r>
              <a:rPr lang="nl-NL" sz="2600" dirty="0" err="1" smtClean="0"/>
              <a:t>etc</a:t>
            </a:r>
            <a:r>
              <a:rPr lang="nl-NL" sz="2600" dirty="0" smtClean="0"/>
              <a:t>)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Leden/sympathisanten onderschrijven doelstellingen vanwege</a:t>
            </a:r>
          </a:p>
          <a:p>
            <a:pPr>
              <a:buNone/>
            </a:pPr>
            <a:r>
              <a:rPr lang="nl-NL" dirty="0" smtClean="0"/>
              <a:t>	- noodzaak tot bescherming onze weerloze natuur, milieu en erfgoed die zelf geen stem hebben</a:t>
            </a:r>
          </a:p>
          <a:p>
            <a:pPr>
              <a:buNone/>
            </a:pPr>
            <a:r>
              <a:rPr lang="nl-NL" dirty="0" smtClean="0"/>
              <a:t>	- het korte termijn denken en te veel particuliere en economische belangen die veelal de opname belemmeren van uitgebreide op milieu, natuur en erfgoed gerichte programma’s van politieke partijen.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Streven naar breed draagvlak, krachtige stem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pPr>
              <a:buNone/>
            </a:pPr>
            <a:r>
              <a:rPr lang="nl-NL" sz="9600" dirty="0" smtClean="0"/>
              <a:t>Lidmaatschap Groen en Heem vergroot het maatschappelijk draagvlak en versterkt</a:t>
            </a:r>
          </a:p>
          <a:p>
            <a:pPr>
              <a:buNone/>
            </a:pPr>
            <a:r>
              <a:rPr lang="nl-NL" sz="9600" dirty="0" smtClean="0"/>
              <a:t>de “groene” stem bij beleidsplannen en projecten van (lokale) overheden</a:t>
            </a:r>
          </a:p>
          <a:p>
            <a:pPr>
              <a:buNone/>
            </a:pPr>
            <a:endParaRPr lang="nl-NL" sz="9600" dirty="0" smtClean="0"/>
          </a:p>
          <a:p>
            <a:pPr>
              <a:buNone/>
            </a:pPr>
            <a:r>
              <a:rPr lang="nl-NL" sz="9600" dirty="0" smtClean="0"/>
              <a:t>“Groene” stem ook nodig bij besluitvorming in gemeenteraad Valkenswaard </a:t>
            </a:r>
          </a:p>
          <a:p>
            <a:pPr>
              <a:buNone/>
            </a:pPr>
            <a:r>
              <a:rPr lang="nl-NL" sz="9600" dirty="0" smtClean="0"/>
              <a:t>(is nogal eens afwezig en of onzichtbaar)</a:t>
            </a:r>
          </a:p>
          <a:p>
            <a:pPr>
              <a:buNone/>
            </a:pPr>
            <a:endParaRPr lang="nl-NL" sz="9600" dirty="0" smtClean="0"/>
          </a:p>
          <a:p>
            <a:pPr>
              <a:buNone/>
            </a:pPr>
            <a:r>
              <a:rPr lang="nl-NL" sz="9600" dirty="0" smtClean="0"/>
              <a:t>U kunt ons ondersteunen door:</a:t>
            </a:r>
          </a:p>
          <a:p>
            <a:pPr>
              <a:buFontTx/>
              <a:buChar char="-"/>
            </a:pPr>
            <a:r>
              <a:rPr lang="nl-NL" sz="9600" dirty="0" smtClean="0"/>
              <a:t>lid te worden voor slechts € 10 per jaar per huishouden</a:t>
            </a:r>
          </a:p>
          <a:p>
            <a:pPr>
              <a:buFontTx/>
              <a:buChar char="-"/>
            </a:pPr>
            <a:r>
              <a:rPr lang="nl-NL" sz="9600" dirty="0" smtClean="0"/>
              <a:t>actief mee te werken aan realisatie van onze doelstellingen</a:t>
            </a:r>
          </a:p>
          <a:p>
            <a:pPr>
              <a:buNone/>
            </a:pPr>
            <a:endParaRPr lang="nl-NL" sz="96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.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Westparallel/N69</a:t>
            </a:r>
          </a:p>
        </p:txBody>
      </p:sp>
      <p:sp>
        <p:nvSpPr>
          <p:cNvPr id="6" name="Tijdelijke aanduiding voor inhoud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0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5400" dirty="0" smtClean="0"/>
              <a:t>Westparallel/N69</a:t>
            </a:r>
          </a:p>
          <a:p>
            <a:pPr algn="ctr"/>
            <a:r>
              <a:rPr lang="nl-NL" dirty="0"/>
              <a:t>Stand van </a:t>
            </a:r>
            <a:r>
              <a:rPr lang="nl-NL" dirty="0" smtClean="0"/>
              <a:t>zaken </a:t>
            </a:r>
            <a:r>
              <a:rPr lang="nl-NL" dirty="0" err="1" smtClean="0"/>
              <a:t>mbt</a:t>
            </a:r>
            <a:r>
              <a:rPr lang="nl-NL" dirty="0" smtClean="0"/>
              <a:t> de Raad van State.</a:t>
            </a:r>
          </a:p>
          <a:p>
            <a:pPr algn="ctr"/>
            <a:r>
              <a:rPr lang="nl-NL" dirty="0" smtClean="0"/>
              <a:t>Wat is nou eigenlijk zo belangrijk aan de Keersopperbeemden?</a:t>
            </a:r>
            <a:endParaRPr lang="nl-NL" dirty="0"/>
          </a:p>
          <a:p>
            <a:pPr marL="0" indent="0" algn="ctr">
              <a:buNone/>
            </a:pPr>
            <a:endParaRPr lang="nl-NL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874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Westparallel/N69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Stand van zaken beroep Raad van State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Provinciaal </a:t>
            </a:r>
            <a:r>
              <a:rPr lang="nl-NL" dirty="0" err="1" smtClean="0"/>
              <a:t>InpassingsPlan</a:t>
            </a:r>
            <a:r>
              <a:rPr lang="nl-NL" dirty="0" smtClean="0"/>
              <a:t> aangenomen door Provinciale Staten in okt 2014. </a:t>
            </a:r>
            <a:endParaRPr lang="nl-NL" dirty="0"/>
          </a:p>
          <a:p>
            <a:pPr lvl="1"/>
            <a:r>
              <a:rPr lang="nl-NL" dirty="0" smtClean="0"/>
              <a:t>Zitting RVS in november 2015.</a:t>
            </a:r>
          </a:p>
          <a:p>
            <a:pPr lvl="1"/>
            <a:r>
              <a:rPr lang="nl-NL" dirty="0"/>
              <a:t>Tussenuitspraak 20 april </a:t>
            </a:r>
            <a:r>
              <a:rPr lang="nl-NL" dirty="0" smtClean="0"/>
              <a:t>2016: huiswerk voor de provincie.</a:t>
            </a:r>
            <a:endParaRPr lang="nl-NL" dirty="0"/>
          </a:p>
          <a:p>
            <a:pPr lvl="1"/>
            <a:r>
              <a:rPr lang="nl-NL" dirty="0" smtClean="0"/>
              <a:t>Verantwoording reparatie tussenuitspraak (het huiswerk), oktober 2016.</a:t>
            </a:r>
          </a:p>
          <a:p>
            <a:pPr lvl="1"/>
            <a:r>
              <a:rPr lang="nl-NL" dirty="0" smtClean="0"/>
              <a:t>Reactie van Stichting Oplossing N69 en BMF hierop in november 2016.</a:t>
            </a:r>
          </a:p>
          <a:p>
            <a:pPr lvl="1"/>
            <a:r>
              <a:rPr lang="nl-NL" dirty="0" smtClean="0"/>
              <a:t>De provincie laat overhaast een rapport in elkaar zetten wat tegemoet komt aan onze kritiek op het huiswerk. Dat was in december en januari. </a:t>
            </a:r>
          </a:p>
          <a:p>
            <a:pPr lvl="1"/>
            <a:r>
              <a:rPr lang="nl-NL" dirty="0" smtClean="0"/>
              <a:t>Zitting Raad van State 26 januari 2017</a:t>
            </a:r>
          </a:p>
          <a:p>
            <a:pPr lvl="1"/>
            <a:r>
              <a:rPr lang="nl-NL" dirty="0" smtClean="0"/>
              <a:t>Uitspraak verwacht half april 2017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1117</Words>
  <Application>Microsoft Office PowerPoint</Application>
  <PresentationFormat>Aangepast</PresentationFormat>
  <Paragraphs>174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Groen en Heem Valkenswaard e.o.</vt:lpstr>
      <vt:lpstr>Programma</vt:lpstr>
      <vt:lpstr>Groen en Heem Valkenswaard e.o.</vt:lpstr>
      <vt:lpstr>Werkwijze realisatie doelstelling</vt:lpstr>
      <vt:lpstr>Dossiers, voorbeelden</vt:lpstr>
      <vt:lpstr>Huidig</vt:lpstr>
      <vt:lpstr>Streven naar breed draagvlak, krachtige stem</vt:lpstr>
      <vt:lpstr>Westparallel/N69</vt:lpstr>
      <vt:lpstr>Westparallel/N69</vt:lpstr>
      <vt:lpstr>Westparallel/N69</vt:lpstr>
      <vt:lpstr>Westparallel/N69</vt:lpstr>
      <vt:lpstr>Westparallel/N69</vt:lpstr>
      <vt:lpstr>Westparallel/N69</vt:lpstr>
      <vt:lpstr>Westparallel/N69</vt:lpstr>
      <vt:lpstr>Eurocircuit</vt:lpstr>
      <vt:lpstr>Oktober 2016: petitie omwonenden</vt:lpstr>
      <vt:lpstr>Enquête Eurocircuit</vt:lpstr>
      <vt:lpstr>Vraag 1</vt:lpstr>
      <vt:lpstr>Vraag 2</vt:lpstr>
      <vt:lpstr>Vraag 3</vt:lpstr>
      <vt:lpstr>Vraag 4</vt:lpstr>
      <vt:lpstr>Vraag 5</vt:lpstr>
      <vt:lpstr>Vraag 6</vt:lpstr>
      <vt:lpstr>Vraag 7 - 8</vt:lpstr>
      <vt:lpstr>Mogelijke toekomst Eurocircuit</vt:lpstr>
      <vt:lpstr>Actualiteit Eurocircuit</vt:lpstr>
      <vt:lpstr>Vragen en discussie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Eurocircuit</dc:title>
  <dc:creator>Jay Brat</dc:creator>
  <cp:lastModifiedBy>brouwer</cp:lastModifiedBy>
  <cp:revision>55</cp:revision>
  <dcterms:created xsi:type="dcterms:W3CDTF">2017-01-17T08:48:26Z</dcterms:created>
  <dcterms:modified xsi:type="dcterms:W3CDTF">2017-03-13T18:21:21Z</dcterms:modified>
</cp:coreProperties>
</file>